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75" r:id="rId10"/>
    <p:sldId id="276" r:id="rId11"/>
    <p:sldId id="265" r:id="rId12"/>
    <p:sldId id="270" r:id="rId13"/>
    <p:sldId id="274" r:id="rId14"/>
    <p:sldId id="267" r:id="rId15"/>
    <p:sldId id="271" r:id="rId16"/>
    <p:sldId id="272" r:id="rId17"/>
    <p:sldId id="273" r:id="rId18"/>
    <p:sldId id="266" r:id="rId19"/>
    <p:sldId id="269" r:id="rId20"/>
    <p:sldId id="268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13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77E4E8-8EF9-4E99-8EE9-40AFD40956B5}" type="datetimeFigureOut">
              <a:rPr lang="zh-CN" altLang="en-US" smtClean="0"/>
              <a:t>2018/5/24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191BC-4E01-4D69-A370-12B6234A64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8181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191BC-4E01-4D69-A370-12B6234A6453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8335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Formulation: Expressing the search</a:t>
            </a:r>
          </a:p>
          <a:p>
            <a:r>
              <a:rPr lang="en-US" dirty="0" smtClean="0"/>
              <a:t>Initiation of action: Launching the search</a:t>
            </a:r>
          </a:p>
          <a:p>
            <a:r>
              <a:rPr lang="en-US" dirty="0" smtClean="0"/>
              <a:t>Review of results: Reading messages and outcome</a:t>
            </a:r>
          </a:p>
          <a:p>
            <a:r>
              <a:rPr lang="en-US" dirty="0" smtClean="0"/>
              <a:t>Refinement: Formulating the next step</a:t>
            </a:r>
          </a:p>
          <a:p>
            <a:r>
              <a:rPr lang="en-US" dirty="0" smtClean="0"/>
              <a:t>Use: Compiling or disseminating insight</a:t>
            </a:r>
          </a:p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B504C9-A449-4DFC-821B-2841C70D739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03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59786"/>
            <a:ext cx="9141619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758952"/>
            <a:ext cx="75438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66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0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zh-CN" altLang="en-US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z="1800" smtClean="0">
                <a:solidFill>
                  <a:srgbClr val="000000"/>
                </a:solidFill>
              </a:rPr>
              <a:t>3/13/2017</a:t>
            </a:r>
            <a:endParaRPr lang="en-US" altLang="zh-CN" sz="18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E2035-420A-412E-B0C5-7FC79E63BE0E}" type="slidenum">
              <a:rPr lang="en-US" altLang="zh-CN" smtClean="0"/>
              <a:pPr/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8"/>
          <p:cNvSpPr/>
          <p:nvPr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68801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z="1800" smtClean="0">
                <a:solidFill>
                  <a:srgbClr val="000000"/>
                </a:solidFill>
              </a:rPr>
              <a:t>3/13/2017</a:t>
            </a:r>
            <a:endParaRPr lang="en-US" altLang="zh-CN" sz="18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B13D6-4293-4870-B95C-EE3143C3C671}" type="slidenum">
              <a:rPr lang="en-US" altLang="zh-CN" smtClean="0"/>
              <a:pPr/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0809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4779"/>
            <a:ext cx="1971675" cy="575742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4779"/>
            <a:ext cx="5800725" cy="5757420"/>
          </a:xfrm>
        </p:spPr>
        <p:txBody>
          <a:bodyPr vert="eaVert" lIns="45720" tIns="0" rIns="45720" bIns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zh-CN" sz="1800" smtClean="0">
                <a:solidFill>
                  <a:srgbClr val="000000"/>
                </a:solidFill>
                <a:latin typeface="Arial" panose="020B0604020202020204" pitchFamily="34" charset="0"/>
              </a:rPr>
              <a:t>3/13/2017</a:t>
            </a:r>
            <a:endParaRPr lang="en-US" altLang="zh-CN" sz="1800" smtClean="0">
              <a:solidFill>
                <a:srgbClr val="000000"/>
              </a:solidFill>
              <a:latin typeface="Arial" panose="020B0604020202020204" pitchFamily="34" charset="0"/>
              <a:ea typeface="나눔고딕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latin typeface="Arial" panose="020B0604020202020204" pitchFamily="34" charset="0"/>
              </a:rPr>
              <a:t>HUMAN COMPUTER INTERACTION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fontAlgn="base" latinLnBrk="1">
              <a:spcBef>
                <a:spcPct val="0"/>
              </a:spcBef>
              <a:spcAft>
                <a:spcPct val="0"/>
              </a:spcAft>
            </a:pPr>
            <a:fld id="{B78DA410-25D1-46D1-B986-352309A88C4C}" type="slidenum">
              <a:rPr lang="en-US" altLang="zh-CN" smtClean="0">
                <a:latin typeface="Arial" panose="020B0604020202020204" pitchFamily="34" charset="0"/>
              </a:rPr>
              <a:pPr fontAlgn="base" latinLnBrk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1712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CN" sz="1800" smtClean="0">
                <a:solidFill>
                  <a:srgbClr val="000000"/>
                </a:solidFill>
              </a:rPr>
              <a:t>3/13/2017</a:t>
            </a:r>
            <a:endParaRPr lang="en-US" altLang="zh-CN" sz="1800">
              <a:solidFill>
                <a:srgbClr val="000000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fld id="{B6C019CF-9C6A-42AF-80D7-6218BB1D2787}" type="slidenum">
              <a:rPr lang="en-US" altLang="zh-CN"/>
              <a:pPr/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436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23900" indent="-339725">
              <a:defRPr sz="20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900113" indent="-333375">
              <a:buClr>
                <a:schemeClr val="bg2">
                  <a:lumMod val="75000"/>
                </a:schemeClr>
              </a:buClr>
              <a:buSzPct val="90000"/>
              <a:buFont typeface="Wingdings" panose="05000000000000000000" pitchFamily="2" charset="2"/>
              <a:buChar char="Ø"/>
              <a:defRPr/>
            </a:lvl4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‹#›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4637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758952"/>
            <a:ext cx="75438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z="1800" smtClean="0">
                <a:solidFill>
                  <a:srgbClr val="000000"/>
                </a:solidFill>
              </a:rPr>
              <a:t>3/13/2017</a:t>
            </a:r>
            <a:endParaRPr lang="en-US" altLang="zh-CN" sz="180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EFB9FD-DF84-41CF-A096-5B5A2F25A698}" type="slidenum">
              <a:rPr lang="en-US" altLang="zh-CN" smtClean="0"/>
              <a:pPr/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905744" y="4343400"/>
            <a:ext cx="740664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0829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845734"/>
            <a:ext cx="3703320" cy="40233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440" y="1845736"/>
            <a:ext cx="3703320" cy="4023359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z="1800" smtClean="0">
                <a:solidFill>
                  <a:srgbClr val="000000"/>
                </a:solidFill>
              </a:rPr>
              <a:t>3/13/2017</a:t>
            </a:r>
            <a:endParaRPr lang="en-US" altLang="zh-CN" sz="180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6FFB05-0CB9-456E-A92F-29BDC2B5787E}" type="slidenum">
              <a:rPr lang="en-US" altLang="zh-CN" smtClean="0"/>
              <a:pPr/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01485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22960" y="286604"/>
            <a:ext cx="7543800" cy="1450757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63440" y="1846052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2582334"/>
            <a:ext cx="3703320" cy="328676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z="1800" smtClean="0">
                <a:solidFill>
                  <a:srgbClr val="000000"/>
                </a:solidFill>
              </a:rPr>
              <a:t>3/13/2017</a:t>
            </a:r>
            <a:endParaRPr lang="en-US" altLang="zh-CN" sz="180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26762-6E67-4999-AB10-5EFD7A370D6A}" type="slidenum">
              <a:rPr lang="en-US" altLang="zh-CN" smtClean="0"/>
              <a:pPr/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6986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z="1800" smtClean="0">
                <a:solidFill>
                  <a:srgbClr val="000000"/>
                </a:solidFill>
              </a:rPr>
              <a:t>3/13/2017</a:t>
            </a:r>
            <a:endParaRPr lang="en-US" altLang="zh-CN" sz="180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C4E51-F6DE-42E6-B213-FBD78D78A20E}" type="slidenum">
              <a:rPr lang="en-US" altLang="zh-CN" smtClean="0"/>
              <a:pPr/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144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382" y="6400800"/>
            <a:ext cx="9141619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2" y="633431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z="1800" smtClean="0">
                <a:solidFill>
                  <a:srgbClr val="000000"/>
                </a:solidFill>
              </a:rPr>
              <a:t>3/13/2017</a:t>
            </a:r>
            <a:endParaRPr lang="en-US" altLang="zh-CN" sz="180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84762-AC7B-4CFB-B8DC-2E4FB9F7C4BC}" type="slidenum">
              <a:rPr lang="en-US" altLang="zh-CN" smtClean="0"/>
              <a:pPr/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211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3" y="0"/>
            <a:ext cx="303809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030053" y="0"/>
            <a:ext cx="48006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0237" y="731520"/>
            <a:ext cx="5009393" cy="5257800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49134" y="6459786"/>
            <a:ext cx="1963883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altLang="zh-CN" sz="1800" smtClean="0">
                <a:solidFill>
                  <a:srgbClr val="000000"/>
                </a:solidFill>
              </a:rPr>
              <a:t>3/13/2017</a:t>
            </a:r>
            <a:endParaRPr lang="en-US" altLang="zh-CN" sz="180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00450" y="6459786"/>
            <a:ext cx="348615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altLang="en-US" smtClean="0">
                <a:solidFill>
                  <a:srgbClr val="FFFFFF"/>
                </a:solidFill>
              </a:rPr>
              <a:t>HUMAN COMPUTER INTERACTION</a:t>
            </a: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5EB1899-DB40-442C-8E13-A7DB20E981D4}" type="slidenum">
              <a:rPr lang="en-US" altLang="zh-CN" smtClean="0">
                <a:solidFill>
                  <a:srgbClr val="FFFFFF"/>
                </a:solidFill>
              </a:rPr>
              <a:pPr/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352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141619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2" y="4915076"/>
            <a:ext cx="9141619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74920"/>
            <a:ext cx="758952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59" y="5907024"/>
            <a:ext cx="758952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z="1800" smtClean="0">
                <a:solidFill>
                  <a:srgbClr val="000000"/>
                </a:solidFill>
              </a:rPr>
              <a:t>3/13/2017</a:t>
            </a:r>
            <a:endParaRPr lang="en-US" altLang="zh-CN" sz="180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8690AE-7B9D-4968-BCA0-A8DEE3F733D3}" type="slidenum">
              <a:rPr lang="en-US" altLang="zh-CN" smtClean="0"/>
              <a:pPr/>
              <a:t>‹#›</a:t>
            </a:fld>
            <a:endParaRPr lang="en-US" altLang="zh-CN"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5555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459786"/>
            <a:ext cx="9144001" cy="3982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99630"/>
            <a:ext cx="9144001" cy="65999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7829" y="116785"/>
            <a:ext cx="8020594" cy="68004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7829" y="856989"/>
            <a:ext cx="8020594" cy="5444238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3"/>
            <a:r>
              <a:rPr lang="zh-CN" altLang="en-US" dirty="0" smtClean="0"/>
              <a:t>第三级</a:t>
            </a:r>
          </a:p>
          <a:p>
            <a:pPr lvl="4"/>
            <a:r>
              <a:rPr lang="zh-CN" altLang="en-US" dirty="0" smtClean="0"/>
              <a:t>第四级</a:t>
            </a:r>
          </a:p>
          <a:p>
            <a:pPr lvl="5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1" y="6459786"/>
            <a:ext cx="18542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pPr defTabSz="457200"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zh-CN" sz="1800" smtClean="0">
                <a:solidFill>
                  <a:srgbClr val="000000"/>
                </a:solidFill>
                <a:latin typeface="Arial" panose="020B0604020202020204" pitchFamily="34" charset="0"/>
              </a:rPr>
              <a:t>3/13/2017</a:t>
            </a:r>
            <a:endParaRPr lang="en-US" altLang="zh-CN" sz="1800" smtClean="0">
              <a:solidFill>
                <a:srgbClr val="000000"/>
              </a:solidFill>
              <a:latin typeface="Arial" panose="020B0604020202020204" pitchFamily="34" charset="0"/>
              <a:ea typeface="나눔고딕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64639" y="6459786"/>
            <a:ext cx="361710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pPr defTabSz="457200" fontAlgn="base" latinLnBrk="1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latin typeface="Arial" panose="020B0604020202020204" pitchFamily="34" charset="0"/>
              </a:rPr>
              <a:t>HUMAN COMPUTER INTERACTION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5344" y="6459786"/>
            <a:ext cx="9840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pPr defTabSz="457200" fontAlgn="base" latinLnBrk="1">
              <a:spcBef>
                <a:spcPct val="0"/>
              </a:spcBef>
              <a:spcAft>
                <a:spcPct val="0"/>
              </a:spcAft>
            </a:pPr>
            <a:fld id="{B78DA410-25D1-46D1-B986-352309A88C4C}" type="slidenum">
              <a:rPr lang="en-US" altLang="zh-CN" smtClean="0">
                <a:latin typeface="Arial" panose="020B0604020202020204" pitchFamily="34" charset="0"/>
              </a:rPr>
              <a:pPr defTabSz="457200" fontAlgn="base" latinLnBrk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zh-CN" sz="1800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87829" y="796832"/>
            <a:ext cx="8020594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6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31813" indent="-331788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Ø"/>
        <a:defRPr sz="18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900113" indent="-333375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bg2">
            <a:lumMod val="75000"/>
          </a:schemeClr>
        </a:buClr>
        <a:buSzPct val="90000"/>
        <a:buFont typeface="Wingdings" panose="05000000000000000000" pitchFamily="2" charset="2"/>
        <a:buChar char="Ø"/>
        <a:defRPr sz="2000" kern="1200">
          <a:solidFill>
            <a:schemeClr val="tx1">
              <a:lumMod val="75000"/>
              <a:lumOff val="25000"/>
            </a:schemeClr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Lab 3: </a:t>
            </a:r>
            <a:r>
              <a:rPr lang="en-US" smtClean="0"/>
              <a:t>Information Retrieval</a:t>
            </a:r>
            <a:endParaRPr 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25038" y="4455620"/>
            <a:ext cx="7543800" cy="1722989"/>
          </a:xfrm>
        </p:spPr>
        <p:txBody>
          <a:bodyPr>
            <a:normAutofit/>
          </a:bodyPr>
          <a:lstStyle/>
          <a:p>
            <a:r>
              <a:rPr lang="en-US" dirty="0" smtClean="0"/>
              <a:t>Ying </a:t>
            </a:r>
            <a:r>
              <a:rPr lang="en-US" dirty="0" err="1" smtClean="0"/>
              <a:t>shen</a:t>
            </a:r>
            <a:endParaRPr lang="en-US" dirty="0" smtClean="0"/>
          </a:p>
          <a:p>
            <a:r>
              <a:rPr lang="en-US" dirty="0" smtClean="0"/>
              <a:t>School of software engineering</a:t>
            </a:r>
          </a:p>
          <a:p>
            <a:r>
              <a:rPr lang="en-US" dirty="0" err="1" smtClean="0"/>
              <a:t>tongji</a:t>
            </a:r>
            <a:r>
              <a:rPr lang="en-US" dirty="0" smtClean="0"/>
              <a:t> university</a:t>
            </a:r>
          </a:p>
        </p:txBody>
      </p:sp>
    </p:spTree>
    <p:extLst>
      <p:ext uri="{BB962C8B-B14F-4D97-AF65-F5344CB8AC3E}">
        <p14:creationId xmlns:p14="http://schemas.microsoft.com/office/powerpoint/2010/main" val="83489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 – Web search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Refinement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01160" y="4949640"/>
            <a:ext cx="1854203" cy="365125"/>
          </a:xfrm>
        </p:spPr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2242838" y="4949640"/>
            <a:ext cx="3617103" cy="365125"/>
          </a:xfrm>
        </p:spPr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903543" y="4949640"/>
            <a:ext cx="984019" cy="365125"/>
          </a:xfrm>
        </p:spPr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10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/>
          <a:srcRect r="2598" b="2811"/>
          <a:stretch/>
        </p:blipFill>
        <p:spPr>
          <a:xfrm>
            <a:off x="2374678" y="1582258"/>
            <a:ext cx="6233745" cy="3646925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 rotWithShape="1">
          <a:blip r:embed="rId3"/>
          <a:srcRect t="71190" r="16760"/>
          <a:stretch/>
        </p:blipFill>
        <p:spPr>
          <a:xfrm>
            <a:off x="0" y="4017817"/>
            <a:ext cx="5248073" cy="3676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9" name="圆角右箭头 48"/>
          <p:cNvSpPr/>
          <p:nvPr/>
        </p:nvSpPr>
        <p:spPr>
          <a:xfrm rot="10800000">
            <a:off x="5248072" y="2744603"/>
            <a:ext cx="2043061" cy="1535853"/>
          </a:xfrm>
          <a:prstGeom prst="bentArrow">
            <a:avLst>
              <a:gd name="adj1" fmla="val 8426"/>
              <a:gd name="adj2" fmla="val 10297"/>
              <a:gd name="adj3" fmla="val 14860"/>
              <a:gd name="adj4" fmla="val 36652"/>
            </a:avLst>
          </a:prstGeom>
          <a:solidFill>
            <a:schemeClr val="bg1"/>
          </a:solidFill>
          <a:ln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-51568" y="3562903"/>
            <a:ext cx="2675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Change search parameters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07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 – Image search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Formulation and Initiation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11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868" y="1234560"/>
            <a:ext cx="5942857" cy="221904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411" y="3453608"/>
            <a:ext cx="7780952" cy="2847619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40853" y="164880"/>
            <a:ext cx="1504762" cy="3228571"/>
          </a:xfrm>
          <a:prstGeom prst="rect">
            <a:avLst/>
          </a:prstGeom>
        </p:spPr>
      </p:pic>
      <p:sp>
        <p:nvSpPr>
          <p:cNvPr id="11" name="椭圆 10"/>
          <p:cNvSpPr/>
          <p:nvPr/>
        </p:nvSpPr>
        <p:spPr>
          <a:xfrm>
            <a:off x="398481" y="2327552"/>
            <a:ext cx="4732316" cy="6927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Input keywords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2" name="直接箭头连接符 11"/>
          <p:cNvCxnSpPr>
            <a:stCxn id="13" idx="2"/>
          </p:cNvCxnSpPr>
          <p:nvPr/>
        </p:nvCxnSpPr>
        <p:spPr>
          <a:xfrm>
            <a:off x="5793748" y="2201247"/>
            <a:ext cx="319032" cy="3775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文本框 12"/>
          <p:cNvSpPr txBox="1"/>
          <p:nvPr/>
        </p:nvSpPr>
        <p:spPr>
          <a:xfrm>
            <a:off x="4823422" y="1831915"/>
            <a:ext cx="1940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Initiate the action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7" name="直接箭头连接符 16"/>
          <p:cNvCxnSpPr>
            <a:stCxn id="18" idx="0"/>
          </p:cNvCxnSpPr>
          <p:nvPr/>
        </p:nvCxnSpPr>
        <p:spPr>
          <a:xfrm flipH="1" flipV="1">
            <a:off x="5453304" y="2822770"/>
            <a:ext cx="340444" cy="61877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4693321" y="3441546"/>
            <a:ext cx="22008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Search using pictures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2" name="直接箭头连接符 21"/>
          <p:cNvCxnSpPr>
            <a:stCxn id="23" idx="0"/>
          </p:cNvCxnSpPr>
          <p:nvPr/>
        </p:nvCxnSpPr>
        <p:spPr>
          <a:xfrm flipH="1" flipV="1">
            <a:off x="7275289" y="632094"/>
            <a:ext cx="970326" cy="4420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文本框 22"/>
          <p:cNvSpPr txBox="1"/>
          <p:nvPr/>
        </p:nvSpPr>
        <p:spPr>
          <a:xfrm>
            <a:off x="7275289" y="1074094"/>
            <a:ext cx="19406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Auto-completion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26" name="直接箭头连接符 25"/>
          <p:cNvCxnSpPr>
            <a:stCxn id="27" idx="2"/>
          </p:cNvCxnSpPr>
          <p:nvPr/>
        </p:nvCxnSpPr>
        <p:spPr>
          <a:xfrm>
            <a:off x="2626887" y="3919058"/>
            <a:ext cx="1998476" cy="1942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1934506" y="3549726"/>
            <a:ext cx="1384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Suggestions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1" name="直接箭头连接符 30"/>
          <p:cNvCxnSpPr/>
          <p:nvPr/>
        </p:nvCxnSpPr>
        <p:spPr>
          <a:xfrm flipH="1">
            <a:off x="1934507" y="3919058"/>
            <a:ext cx="692380" cy="1942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>
            <a:off x="2626887" y="3919058"/>
            <a:ext cx="4798457" cy="1942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822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– Image search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of </a:t>
            </a:r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12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r="1055"/>
          <a:stretch/>
        </p:blipFill>
        <p:spPr>
          <a:xfrm>
            <a:off x="26443" y="1475670"/>
            <a:ext cx="9093494" cy="4885714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094510" y="1525244"/>
            <a:ext cx="1080654" cy="3434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2185092" y="1526849"/>
            <a:ext cx="1320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Search term</a:t>
            </a:r>
          </a:p>
        </p:txBody>
      </p:sp>
      <p:cxnSp>
        <p:nvCxnSpPr>
          <p:cNvPr id="10" name="直接箭头连接符 9"/>
          <p:cNvCxnSpPr>
            <a:stCxn id="11" idx="2"/>
          </p:cNvCxnSpPr>
          <p:nvPr/>
        </p:nvCxnSpPr>
        <p:spPr>
          <a:xfrm>
            <a:off x="822961" y="2310098"/>
            <a:ext cx="811876" cy="2114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130580" y="1940766"/>
            <a:ext cx="1384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Suggestions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03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– Image search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Refinement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13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r="1055"/>
          <a:stretch/>
        </p:blipFill>
        <p:spPr>
          <a:xfrm>
            <a:off x="26443" y="1475670"/>
            <a:ext cx="9093494" cy="4885714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3704" y="831717"/>
            <a:ext cx="3190476" cy="476190"/>
          </a:xfrm>
          <a:prstGeom prst="rect">
            <a:avLst/>
          </a:prstGeom>
        </p:spPr>
      </p:pic>
      <p:cxnSp>
        <p:nvCxnSpPr>
          <p:cNvPr id="14" name="直接箭头连接符 13"/>
          <p:cNvCxnSpPr/>
          <p:nvPr/>
        </p:nvCxnSpPr>
        <p:spPr>
          <a:xfrm flipV="1">
            <a:off x="6858001" y="1235804"/>
            <a:ext cx="27708" cy="2894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矩形 17"/>
          <p:cNvSpPr/>
          <p:nvPr/>
        </p:nvSpPr>
        <p:spPr>
          <a:xfrm>
            <a:off x="6188576" y="476701"/>
            <a:ext cx="2675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Change search parameters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1931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 – Document search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Formulation and Initiation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14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983" y="1434174"/>
            <a:ext cx="8114286" cy="3657143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0589" y="3994519"/>
            <a:ext cx="7598103" cy="2464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矩形 9"/>
          <p:cNvSpPr/>
          <p:nvPr/>
        </p:nvSpPr>
        <p:spPr>
          <a:xfrm>
            <a:off x="2764639" y="3150064"/>
            <a:ext cx="148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Simple search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778034" y="5197108"/>
            <a:ext cx="17728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Advanced search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85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– Document search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of results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15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t="17290"/>
          <a:stretch/>
        </p:blipFill>
        <p:spPr>
          <a:xfrm>
            <a:off x="68428" y="1399308"/>
            <a:ext cx="9009524" cy="4710545"/>
          </a:xfrm>
          <a:prstGeom prst="rect">
            <a:avLst/>
          </a:prstGeom>
        </p:spPr>
      </p:pic>
      <p:sp>
        <p:nvSpPr>
          <p:cNvPr id="10" name="椭圆 9"/>
          <p:cNvSpPr/>
          <p:nvPr/>
        </p:nvSpPr>
        <p:spPr>
          <a:xfrm>
            <a:off x="2677164" y="2184437"/>
            <a:ext cx="1842654" cy="2632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直接箭头连接符 10"/>
          <p:cNvCxnSpPr>
            <a:stCxn id="12" idx="1"/>
          </p:cNvCxnSpPr>
          <p:nvPr/>
        </p:nvCxnSpPr>
        <p:spPr>
          <a:xfrm flipH="1">
            <a:off x="4519820" y="2263007"/>
            <a:ext cx="704571" cy="738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文本框 11"/>
          <p:cNvSpPr txBox="1"/>
          <p:nvPr/>
        </p:nvSpPr>
        <p:spPr>
          <a:xfrm>
            <a:off x="5224391" y="2078341"/>
            <a:ext cx="1384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Overview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212191" y="5140935"/>
            <a:ext cx="2339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Highlight search terms </a:t>
            </a:r>
          </a:p>
        </p:txBody>
      </p:sp>
      <p:cxnSp>
        <p:nvCxnSpPr>
          <p:cNvPr id="15" name="直接箭头连接符 14"/>
          <p:cNvCxnSpPr/>
          <p:nvPr/>
        </p:nvCxnSpPr>
        <p:spPr>
          <a:xfrm flipH="1">
            <a:off x="3352800" y="5319668"/>
            <a:ext cx="1859391" cy="3027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781397" y="2447673"/>
            <a:ext cx="20183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Categorize results using metadata </a:t>
            </a:r>
          </a:p>
        </p:txBody>
      </p:sp>
      <p:cxnSp>
        <p:nvCxnSpPr>
          <p:cNvPr id="18" name="直接箭头连接符 17"/>
          <p:cNvCxnSpPr/>
          <p:nvPr/>
        </p:nvCxnSpPr>
        <p:spPr>
          <a:xfrm flipH="1">
            <a:off x="1045492" y="3094004"/>
            <a:ext cx="704570" cy="33707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矩形 19"/>
          <p:cNvSpPr/>
          <p:nvPr/>
        </p:nvSpPr>
        <p:spPr>
          <a:xfrm>
            <a:off x="4986054" y="3294832"/>
            <a:ext cx="230351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Change </a:t>
            </a:r>
            <a:r>
              <a:rPr lang="en-US" dirty="0">
                <a:solidFill>
                  <a:srgbClr val="FF0000"/>
                </a:solidFill>
              </a:rPr>
              <a:t>of sequencing </a:t>
            </a:r>
          </a:p>
        </p:txBody>
      </p:sp>
      <p:cxnSp>
        <p:nvCxnSpPr>
          <p:cNvPr id="21" name="直接箭头连接符 20"/>
          <p:cNvCxnSpPr/>
          <p:nvPr/>
        </p:nvCxnSpPr>
        <p:spPr>
          <a:xfrm flipH="1">
            <a:off x="4507043" y="3431075"/>
            <a:ext cx="605284" cy="4305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8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– Document search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Refinement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16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/>
          <a:srcRect t="17290"/>
          <a:stretch/>
        </p:blipFill>
        <p:spPr>
          <a:xfrm>
            <a:off x="68428" y="1399308"/>
            <a:ext cx="9009524" cy="4710545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6504017" y="2538288"/>
            <a:ext cx="1842654" cy="2632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直接箭头连接符 8"/>
          <p:cNvCxnSpPr>
            <a:stCxn id="10" idx="2"/>
            <a:endCxn id="8" idx="0"/>
          </p:cNvCxnSpPr>
          <p:nvPr/>
        </p:nvCxnSpPr>
        <p:spPr>
          <a:xfrm>
            <a:off x="7425344" y="2311601"/>
            <a:ext cx="0" cy="22668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6242197" y="1942269"/>
            <a:ext cx="23662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Progressive </a:t>
            </a:r>
            <a:r>
              <a:rPr lang="en-US" dirty="0">
                <a:solidFill>
                  <a:srgbClr val="FF0000"/>
                </a:solidFill>
              </a:rPr>
              <a:t>refinement</a:t>
            </a:r>
          </a:p>
        </p:txBody>
      </p:sp>
    </p:spTree>
    <p:extLst>
      <p:ext uri="{BB962C8B-B14F-4D97-AF65-F5344CB8AC3E}">
        <p14:creationId xmlns:p14="http://schemas.microsoft.com/office/powerpoint/2010/main" val="411363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– Document search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17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5817" y="986941"/>
            <a:ext cx="4790476" cy="5314286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965147" y="5056908"/>
            <a:ext cx="1799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Possible actions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9" name="直接箭头连接符 8"/>
          <p:cNvCxnSpPr/>
          <p:nvPr/>
        </p:nvCxnSpPr>
        <p:spPr>
          <a:xfrm>
            <a:off x="1598108" y="5356073"/>
            <a:ext cx="1079056" cy="18485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椭圆 11"/>
          <p:cNvSpPr/>
          <p:nvPr/>
        </p:nvSpPr>
        <p:spPr>
          <a:xfrm>
            <a:off x="1885817" y="5532520"/>
            <a:ext cx="2977128" cy="47105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文本框 12"/>
          <p:cNvSpPr txBox="1"/>
          <p:nvPr/>
        </p:nvSpPr>
        <p:spPr>
          <a:xfrm>
            <a:off x="4033807" y="6129866"/>
            <a:ext cx="1799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Feedback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113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Considering </a:t>
            </a:r>
            <a:r>
              <a:rPr lang="en-US" dirty="0" smtClean="0"/>
              <a:t>an image </a:t>
            </a:r>
            <a:r>
              <a:rPr lang="en-US" dirty="0" smtClean="0"/>
              <a:t>retrieval task.</a:t>
            </a:r>
          </a:p>
          <a:p>
            <a:r>
              <a:rPr lang="en-US" dirty="0" smtClean="0"/>
              <a:t>Design and implement </a:t>
            </a:r>
            <a:r>
              <a:rPr lang="en-US" dirty="0" smtClean="0"/>
              <a:t>an image </a:t>
            </a:r>
            <a:r>
              <a:rPr lang="en-US" dirty="0" smtClean="0"/>
              <a:t>search system (interface) according to the Five-Stage Framework</a:t>
            </a:r>
          </a:p>
          <a:p>
            <a:r>
              <a:rPr lang="en-US" dirty="0" smtClean="0"/>
              <a:t>The searching interface has the following </a:t>
            </a:r>
            <a:r>
              <a:rPr lang="en-US" dirty="0" smtClean="0"/>
              <a:t>features:</a:t>
            </a:r>
            <a:endParaRPr lang="en-US" dirty="0" smtClean="0"/>
          </a:p>
          <a:p>
            <a:pPr lvl="1"/>
            <a:r>
              <a:rPr lang="en-US" dirty="0" smtClean="0"/>
              <a:t>It allows </a:t>
            </a:r>
            <a:r>
              <a:rPr lang="en-US" dirty="0" smtClean="0"/>
              <a:t>simple (input</a:t>
            </a:r>
            <a:r>
              <a:rPr lang="en-US" smtClean="0"/>
              <a:t>: image) </a:t>
            </a:r>
            <a:r>
              <a:rPr lang="en-US" dirty="0" smtClean="0"/>
              <a:t>and </a:t>
            </a:r>
            <a:r>
              <a:rPr lang="en-US" dirty="0" smtClean="0"/>
              <a:t>advanced searches </a:t>
            </a:r>
            <a:r>
              <a:rPr lang="en-US" dirty="0" smtClean="0"/>
              <a:t>(input</a:t>
            </a:r>
            <a:r>
              <a:rPr lang="en-US" smtClean="0"/>
              <a:t>: image </a:t>
            </a:r>
            <a:r>
              <a:rPr lang="en-US" dirty="0" smtClean="0"/>
              <a:t>+ category) (</a:t>
            </a:r>
            <a:r>
              <a:rPr lang="en-US" dirty="0" smtClean="0">
                <a:solidFill>
                  <a:srgbClr val="FF0000"/>
                </a:solidFill>
              </a:rPr>
              <a:t>Formulation</a:t>
            </a:r>
            <a:r>
              <a:rPr lang="en-US" dirty="0" smtClean="0"/>
              <a:t>);</a:t>
            </a:r>
          </a:p>
          <a:p>
            <a:pPr lvl="1"/>
            <a:r>
              <a:rPr lang="en-US" dirty="0" smtClean="0"/>
              <a:t>Users can preview the query image in the searching window (</a:t>
            </a:r>
            <a:r>
              <a:rPr lang="en-US" dirty="0">
                <a:solidFill>
                  <a:srgbClr val="FF0000"/>
                </a:solidFill>
              </a:rPr>
              <a:t>Formulation</a:t>
            </a:r>
            <a:r>
              <a:rPr lang="en-US" dirty="0" smtClean="0"/>
              <a:t>);</a:t>
            </a:r>
            <a:endParaRPr lang="en-US" dirty="0" smtClean="0"/>
          </a:p>
          <a:p>
            <a:pPr lvl="1"/>
            <a:r>
              <a:rPr lang="en-US" dirty="0" smtClean="0"/>
              <a:t>It has search buttons with “Search” labels (</a:t>
            </a:r>
            <a:r>
              <a:rPr lang="en-US" dirty="0" smtClean="0">
                <a:solidFill>
                  <a:srgbClr val="FF0000"/>
                </a:solidFill>
              </a:rPr>
              <a:t>Initiation</a:t>
            </a:r>
            <a:r>
              <a:rPr lang="en-US" dirty="0" smtClean="0"/>
              <a:t>);</a:t>
            </a:r>
          </a:p>
          <a:p>
            <a:pPr lvl="1"/>
            <a:r>
              <a:rPr lang="en-US" dirty="0" smtClean="0"/>
              <a:t>Show the query image after selection (</a:t>
            </a:r>
            <a:r>
              <a:rPr lang="en-US" dirty="0" smtClean="0">
                <a:solidFill>
                  <a:srgbClr val="FF0000"/>
                </a:solidFill>
              </a:rPr>
              <a:t>Review</a:t>
            </a:r>
            <a:r>
              <a:rPr lang="en-US" dirty="0" smtClean="0"/>
              <a:t>);</a:t>
            </a:r>
          </a:p>
          <a:p>
            <a:pPr lvl="1"/>
            <a:r>
              <a:rPr lang="en-US" dirty="0" smtClean="0"/>
              <a:t>Provide </a:t>
            </a:r>
            <a:r>
              <a:rPr lang="en-US" dirty="0" smtClean="0"/>
              <a:t>an </a:t>
            </a:r>
            <a:r>
              <a:rPr lang="en-US" dirty="0" smtClean="0"/>
              <a:t>overview of the results (e.g</a:t>
            </a:r>
            <a:r>
              <a:rPr lang="en-US" dirty="0" smtClean="0"/>
              <a:t>. the </a:t>
            </a:r>
            <a:r>
              <a:rPr lang="en-US" dirty="0" smtClean="0"/>
              <a:t>total </a:t>
            </a:r>
            <a:r>
              <a:rPr lang="en-US" dirty="0" smtClean="0"/>
              <a:t>number of results) </a:t>
            </a:r>
            <a:r>
              <a:rPr lang="en-US" dirty="0" smtClean="0"/>
              <a:t>(</a:t>
            </a:r>
            <a:r>
              <a:rPr lang="en-US" dirty="0">
                <a:solidFill>
                  <a:srgbClr val="FF0000"/>
                </a:solidFill>
              </a:rPr>
              <a:t>Review</a:t>
            </a:r>
            <a:r>
              <a:rPr lang="en-US" dirty="0" smtClean="0"/>
              <a:t>);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18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916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Considering </a:t>
            </a:r>
            <a:r>
              <a:rPr lang="en-US" dirty="0" smtClean="0"/>
              <a:t>an image </a:t>
            </a:r>
            <a:r>
              <a:rPr lang="en-US" dirty="0"/>
              <a:t>retrieval task.</a:t>
            </a:r>
          </a:p>
          <a:p>
            <a:r>
              <a:rPr lang="en-US" dirty="0" smtClean="0"/>
              <a:t>Design and implement </a:t>
            </a:r>
            <a:r>
              <a:rPr lang="en-US" dirty="0" smtClean="0"/>
              <a:t>an image </a:t>
            </a:r>
            <a:r>
              <a:rPr lang="en-US" dirty="0" smtClean="0"/>
              <a:t>search system (interface) according to the Five-Stage Framework</a:t>
            </a:r>
          </a:p>
          <a:p>
            <a:r>
              <a:rPr lang="en-US" dirty="0"/>
              <a:t>The searching interface has the following </a:t>
            </a:r>
            <a:r>
              <a:rPr lang="en-US" dirty="0" smtClean="0"/>
              <a:t>features: </a:t>
            </a:r>
            <a:r>
              <a:rPr lang="en-US" dirty="0" smtClean="0"/>
              <a:t>(Cont.)</a:t>
            </a:r>
          </a:p>
          <a:p>
            <a:pPr lvl="1"/>
            <a:r>
              <a:rPr lang="en-US" dirty="0" smtClean="0"/>
              <a:t>Allow changing search </a:t>
            </a:r>
            <a:r>
              <a:rPr lang="en-US" dirty="0" smtClean="0"/>
              <a:t>parameters (e.g. </a:t>
            </a:r>
            <a:r>
              <a:rPr lang="en-US" dirty="0" smtClean="0"/>
              <a:t>choose the </a:t>
            </a:r>
            <a:r>
              <a:rPr lang="en-US" dirty="0" smtClean="0"/>
              <a:t>size of pictures or select certain category) when reviewing results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Refinement</a:t>
            </a:r>
            <a:r>
              <a:rPr lang="en-US" dirty="0" smtClean="0"/>
              <a:t>);</a:t>
            </a:r>
          </a:p>
          <a:p>
            <a:pPr lvl="1"/>
            <a:r>
              <a:rPr lang="en-US" dirty="0" smtClean="0"/>
              <a:t>Users can take </a:t>
            </a:r>
            <a:r>
              <a:rPr lang="en-US" dirty="0" smtClean="0"/>
              <a:t>some actions, e.g. add to </a:t>
            </a:r>
            <a:r>
              <a:rPr lang="en-US" dirty="0" smtClean="0"/>
              <a:t>a </a:t>
            </a:r>
            <a:r>
              <a:rPr lang="en-US" dirty="0" smtClean="0"/>
              <a:t>favorite list, after selecting an </a:t>
            </a:r>
            <a:r>
              <a:rPr lang="en-US" dirty="0" smtClean="0"/>
              <a:t>item from the results 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FF0000"/>
                </a:solidFill>
              </a:rPr>
              <a:t>Use</a:t>
            </a:r>
            <a:r>
              <a:rPr lang="en-US" dirty="0" smtClean="0"/>
              <a:t>);</a:t>
            </a:r>
          </a:p>
          <a:p>
            <a:pPr lvl="1"/>
            <a:r>
              <a:rPr lang="en-US" dirty="0" smtClean="0"/>
              <a:t>Other functions you would like to add in.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19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71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Five-stage search framework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smtClean="0"/>
              <a:t>A five-stage search framework help to coordinate design practices and satisfy the needs of all users</a:t>
            </a:r>
          </a:p>
          <a:p>
            <a:pPr lvl="1"/>
            <a:r>
              <a:rPr lang="en-US" dirty="0" smtClean="0"/>
              <a:t>Formulation</a:t>
            </a:r>
          </a:p>
          <a:p>
            <a:pPr lvl="1"/>
            <a:r>
              <a:rPr lang="en-US" dirty="0" smtClean="0"/>
              <a:t>Initiation of action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/>
              <a:t>Review of results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/>
              <a:t>Refinement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dirty="0" smtClean="0"/>
              <a:t>Use</a:t>
            </a:r>
            <a:endParaRPr lang="en-US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/>
              <a:t>Five-stages can be repeated until users’ needs are met</a:t>
            </a:r>
          </a:p>
          <a:p>
            <a:r>
              <a:rPr lang="en-US" dirty="0" smtClean="0"/>
              <a:t>If users’ are unsatisfied with the results, they should be able to have additional options and change their queries easily</a:t>
            </a:r>
            <a:endParaRPr lang="en-US" dirty="0"/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8E3CEA-F198-483E-B136-E6DE4D19DBBA}" type="datetime1">
              <a:rPr lang="en-US" smtClean="0"/>
              <a:t>5/24/2018</a:t>
            </a:fld>
            <a:endParaRPr 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smtClean="0"/>
              <a:t>Human-computer interaction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6D59EA-74EB-4426-9363-A4C6AA2DED6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62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Report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report should contains the following contents:</a:t>
            </a:r>
          </a:p>
          <a:p>
            <a:pPr lvl="1"/>
            <a:r>
              <a:rPr lang="en-US" dirty="0" smtClean="0"/>
              <a:t>Describe the requirements of </a:t>
            </a:r>
            <a:r>
              <a:rPr lang="en-US" dirty="0" smtClean="0"/>
              <a:t>an image search </a:t>
            </a:r>
            <a:r>
              <a:rPr lang="en-US" dirty="0" smtClean="0"/>
              <a:t>task;</a:t>
            </a:r>
          </a:p>
          <a:p>
            <a:pPr lvl="1"/>
            <a:r>
              <a:rPr lang="en-US" dirty="0" smtClean="0"/>
              <a:t>Show </a:t>
            </a:r>
            <a:r>
              <a:rPr lang="en-US" dirty="0"/>
              <a:t>your designs </a:t>
            </a:r>
            <a:r>
              <a:rPr lang="en-US" dirty="0" smtClean="0"/>
              <a:t>for </a:t>
            </a:r>
            <a:r>
              <a:rPr lang="en-US" dirty="0" smtClean="0"/>
              <a:t>five stages and give a brief description </a:t>
            </a:r>
            <a:r>
              <a:rPr lang="en-US" dirty="0"/>
              <a:t>for features </a:t>
            </a:r>
            <a:r>
              <a:rPr lang="en-US" dirty="0" smtClean="0"/>
              <a:t>that you </a:t>
            </a:r>
            <a:r>
              <a:rPr lang="en-US" dirty="0" smtClean="0"/>
              <a:t>implement.</a:t>
            </a:r>
          </a:p>
          <a:p>
            <a:r>
              <a:rPr lang="en-US" dirty="0" smtClean="0"/>
              <a:t>Submit your work (code and report) to TA</a:t>
            </a:r>
          </a:p>
          <a:p>
            <a:pPr lvl="1"/>
            <a:r>
              <a:rPr lang="en-US" altLang="zh-CN" dirty="0" smtClean="0"/>
              <a:t>Prepare a readme file to illustrate how to run your program</a:t>
            </a:r>
          </a:p>
          <a:p>
            <a:pPr lvl="1"/>
            <a:r>
              <a:rPr lang="en-US" altLang="zh-CN" dirty="0" smtClean="0"/>
              <a:t>Compress the code (including all your .wav files and the readme file) and the report into a zip file: ID_name_lab3.zip</a:t>
            </a:r>
          </a:p>
          <a:p>
            <a:pPr lvl="1"/>
            <a:r>
              <a:rPr lang="en-US" altLang="zh-CN" dirty="0" smtClean="0"/>
              <a:t>Email address: hci2018@163.com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20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3836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Formulation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Use simple and advance search</a:t>
            </a:r>
          </a:p>
          <a:p>
            <a:r>
              <a:rPr lang="en-US" dirty="0"/>
              <a:t>Limit the search using structured fields such as year, media, or location</a:t>
            </a:r>
          </a:p>
          <a:p>
            <a:r>
              <a:rPr lang="en-US" dirty="0"/>
              <a:t>Recognize phrases to allow entry of names, such as “George Washington”</a:t>
            </a:r>
          </a:p>
          <a:p>
            <a:r>
              <a:rPr lang="en-US" dirty="0"/>
              <a:t>Permit variants to allow relaxation of search constraints (e.g. phonetic variations)</a:t>
            </a:r>
          </a:p>
          <a:p>
            <a:r>
              <a:rPr lang="en-US" dirty="0"/>
              <a:t>Control the size of the initial result set</a:t>
            </a:r>
          </a:p>
          <a:p>
            <a:r>
              <a:rPr lang="en-US" dirty="0"/>
              <a:t>Use scoping of source carefully</a:t>
            </a:r>
          </a:p>
          <a:p>
            <a:r>
              <a:rPr lang="en-US" dirty="0"/>
              <a:t>Provide suggestions, hints, and common sources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3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438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Initiation of action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Explicit actions are initiated by buttons with consistent labels (such as “Search”)</a:t>
            </a:r>
          </a:p>
          <a:p>
            <a:r>
              <a:rPr lang="en-US" dirty="0" smtClean="0"/>
              <a:t>Implicit actions are initiated by changes to a parameter and update results immediately</a:t>
            </a:r>
          </a:p>
          <a:p>
            <a:r>
              <a:rPr lang="en-US" dirty="0" smtClean="0"/>
              <a:t>Guide users to successful or past queries with auto-complete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4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8959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results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87829" y="856988"/>
            <a:ext cx="8020594" cy="5602797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>Keep search terms and constrains visible</a:t>
            </a:r>
          </a:p>
          <a:p>
            <a:r>
              <a:rPr lang="en-US" dirty="0" smtClean="0"/>
              <a:t>Provide an overview of results (e.g. total number)</a:t>
            </a:r>
          </a:p>
          <a:p>
            <a:r>
              <a:rPr lang="en-US" dirty="0" smtClean="0"/>
              <a:t>Categorize results using metadata (by attribute value, topics, etc.)</a:t>
            </a:r>
          </a:p>
          <a:p>
            <a:r>
              <a:rPr lang="en-US" dirty="0" smtClean="0"/>
              <a:t>Provide descriptive previews of each result item</a:t>
            </a:r>
          </a:p>
          <a:p>
            <a:r>
              <a:rPr lang="en-US" dirty="0" smtClean="0"/>
              <a:t>Highlight search terms in results</a:t>
            </a:r>
          </a:p>
          <a:p>
            <a:r>
              <a:rPr lang="en-US" dirty="0" smtClean="0"/>
              <a:t>Allow examination of selected items</a:t>
            </a:r>
          </a:p>
          <a:p>
            <a:r>
              <a:rPr lang="en-US" dirty="0" smtClean="0"/>
              <a:t>Provide visualizations when appropriate (e.g. maps or timelines)</a:t>
            </a:r>
          </a:p>
          <a:p>
            <a:r>
              <a:rPr lang="en-US" dirty="0" smtClean="0"/>
              <a:t>Allow adjustment of the size of the result set and which fields are displayed</a:t>
            </a:r>
          </a:p>
          <a:p>
            <a:r>
              <a:rPr lang="en-US" dirty="0" smtClean="0"/>
              <a:t>Allow change of sequencing (alphabetical, chronological, relevance ranked, etc.)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5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8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Refinement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Guide users in progressive refinement with meaningful messages</a:t>
            </a:r>
          </a:p>
          <a:p>
            <a:r>
              <a:rPr lang="en-US" dirty="0" smtClean="0"/>
              <a:t>Make changing of search parameters convenient</a:t>
            </a:r>
          </a:p>
          <a:p>
            <a:r>
              <a:rPr lang="en-US" dirty="0" smtClean="0"/>
              <a:t>Provide related searches</a:t>
            </a:r>
          </a:p>
          <a:p>
            <a:r>
              <a:rPr lang="en-US" dirty="0" smtClean="0"/>
              <a:t>Provide suggestions for error correction (without forcing correction)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6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50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Imbed actions in results when possible</a:t>
            </a:r>
          </a:p>
          <a:p>
            <a:r>
              <a:rPr lang="en-US" dirty="0" smtClean="0"/>
              <a:t>Allow queries, setting, and results to be saved, annotated, and sent to other applications</a:t>
            </a:r>
          </a:p>
          <a:p>
            <a:r>
              <a:rPr lang="en-US" dirty="0" smtClean="0"/>
              <a:t>Explore collecting explicit feedback (ratings, reviews, like, etc.)</a:t>
            </a:r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7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95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组合 12"/>
          <p:cNvGrpSpPr/>
          <p:nvPr/>
        </p:nvGrpSpPr>
        <p:grpSpPr>
          <a:xfrm>
            <a:off x="109459" y="1776899"/>
            <a:ext cx="8908997" cy="2324038"/>
            <a:chOff x="109459" y="1056472"/>
            <a:chExt cx="8908997" cy="2324038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9459" y="1215030"/>
              <a:ext cx="8772319" cy="2165480"/>
            </a:xfrm>
            <a:prstGeom prst="rect">
              <a:avLst/>
            </a:prstGeom>
          </p:spPr>
        </p:pic>
        <p:sp>
          <p:nvSpPr>
            <p:cNvPr id="8" name="椭圆 7"/>
            <p:cNvSpPr/>
            <p:nvPr/>
          </p:nvSpPr>
          <p:spPr>
            <a:xfrm>
              <a:off x="398481" y="2687782"/>
              <a:ext cx="4732316" cy="69272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Input keywords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9" name="椭圆 8"/>
            <p:cNvSpPr/>
            <p:nvPr/>
          </p:nvSpPr>
          <p:spPr>
            <a:xfrm>
              <a:off x="4286140" y="1056472"/>
              <a:ext cx="4732316" cy="692728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rgbClr val="FF0000"/>
                </a:solidFill>
              </a:endParaRPr>
            </a:p>
            <a:p>
              <a:pPr algn="ctr"/>
              <a:endParaRPr lang="en-US" sz="1050" dirty="0">
                <a:solidFill>
                  <a:srgbClr val="FF0000"/>
                </a:solidFill>
              </a:endParaRPr>
            </a:p>
            <a:p>
              <a:pPr algn="ctr"/>
              <a:r>
                <a:rPr lang="en-US" dirty="0" smtClean="0">
                  <a:solidFill>
                    <a:srgbClr val="FF0000"/>
                  </a:solidFill>
                </a:rPr>
                <a:t>Choose scope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cxnSp>
          <p:nvCxnSpPr>
            <p:cNvPr id="11" name="直接箭头连接符 10"/>
            <p:cNvCxnSpPr/>
            <p:nvPr/>
          </p:nvCxnSpPr>
          <p:spPr>
            <a:xfrm flipH="1">
              <a:off x="5874327" y="2798618"/>
              <a:ext cx="1066800" cy="235528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文本框 11"/>
            <p:cNvSpPr txBox="1"/>
            <p:nvPr/>
          </p:nvSpPr>
          <p:spPr>
            <a:xfrm>
              <a:off x="6947027" y="2613952"/>
              <a:ext cx="19406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Initiate the action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 – Web search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Formulation and Initiation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sz="1000" dirty="0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415622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Examples – Web search</a:t>
            </a:r>
            <a:endParaRPr 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Review </a:t>
            </a:r>
            <a:r>
              <a:rPr lang="en-US" dirty="0"/>
              <a:t>of </a:t>
            </a:r>
            <a:r>
              <a:rPr lang="en-US" dirty="0" smtClean="0"/>
              <a:t>results</a:t>
            </a:r>
          </a:p>
          <a:p>
            <a:endParaRPr 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301160" y="4949640"/>
            <a:ext cx="1854203" cy="365125"/>
          </a:xfrm>
        </p:spPr>
        <p:txBody>
          <a:bodyPr/>
          <a:lstStyle/>
          <a:p>
            <a:r>
              <a:rPr lang="en-US" altLang="zh-CN" smtClean="0"/>
              <a:t>3/13/2017</a:t>
            </a:r>
            <a:endParaRPr lang="en-US" altLang="zh-CN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1633238" y="4949640"/>
            <a:ext cx="3617103" cy="365125"/>
          </a:xfrm>
        </p:spPr>
        <p:txBody>
          <a:bodyPr/>
          <a:lstStyle/>
          <a:p>
            <a:r>
              <a:rPr lang="en-US" altLang="en-US" smtClean="0"/>
              <a:t>HUMAN COMPUTER INTERACTION</a:t>
            </a:r>
            <a:endParaRPr lang="en-US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293943" y="4949640"/>
            <a:ext cx="984019" cy="365125"/>
          </a:xfrm>
        </p:spPr>
        <p:txBody>
          <a:bodyPr/>
          <a:lstStyle/>
          <a:p>
            <a:r>
              <a:rPr lang="en-US" altLang="zh-CN" smtClean="0"/>
              <a:t>Page </a:t>
            </a:r>
            <a:fld id="{B7B10541-829B-47A8-8883-60ADAD18ED3B}" type="slidenum">
              <a:rPr lang="en-US" altLang="zh-CN" smtClean="0"/>
              <a:pPr/>
              <a:t>9</a:t>
            </a:fld>
            <a:endParaRPr lang="en-US" altLang="zh-CN" sz="1800" dirty="0">
              <a:solidFill>
                <a:srgbClr val="000000"/>
              </a:solidFill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2"/>
          <a:srcRect r="2598" b="2811"/>
          <a:stretch/>
        </p:blipFill>
        <p:spPr>
          <a:xfrm>
            <a:off x="1765078" y="1582258"/>
            <a:ext cx="6233745" cy="3646925"/>
          </a:xfrm>
          <a:prstGeom prst="rect">
            <a:avLst/>
          </a:prstGeom>
        </p:spPr>
      </p:pic>
      <p:sp>
        <p:nvSpPr>
          <p:cNvPr id="15" name="椭圆 14"/>
          <p:cNvSpPr/>
          <p:nvPr/>
        </p:nvSpPr>
        <p:spPr>
          <a:xfrm>
            <a:off x="1916597" y="2812469"/>
            <a:ext cx="1842654" cy="2632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直接箭头连接符 16"/>
          <p:cNvCxnSpPr/>
          <p:nvPr/>
        </p:nvCxnSpPr>
        <p:spPr>
          <a:xfrm flipH="1" flipV="1">
            <a:off x="3759252" y="2964873"/>
            <a:ext cx="674666" cy="1108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4433918" y="2867889"/>
            <a:ext cx="1384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Suggestions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1633238" y="1636082"/>
            <a:ext cx="795979" cy="3434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2439146" y="1637687"/>
            <a:ext cx="13201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Search term</a:t>
            </a:r>
          </a:p>
        </p:txBody>
      </p:sp>
      <p:sp>
        <p:nvSpPr>
          <p:cNvPr id="25" name="椭圆 24"/>
          <p:cNvSpPr/>
          <p:nvPr/>
        </p:nvSpPr>
        <p:spPr>
          <a:xfrm>
            <a:off x="1916597" y="2481368"/>
            <a:ext cx="1842654" cy="2632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直接箭头连接符 25"/>
          <p:cNvCxnSpPr/>
          <p:nvPr/>
        </p:nvCxnSpPr>
        <p:spPr>
          <a:xfrm flipH="1" flipV="1">
            <a:off x="3759252" y="2633772"/>
            <a:ext cx="478369" cy="1314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4221982" y="2455679"/>
            <a:ext cx="1384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Overview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759251" y="4630821"/>
            <a:ext cx="21537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descriptive previews </a:t>
            </a:r>
          </a:p>
        </p:txBody>
      </p:sp>
      <p:sp>
        <p:nvSpPr>
          <p:cNvPr id="30" name="矩形 29"/>
          <p:cNvSpPr/>
          <p:nvPr/>
        </p:nvSpPr>
        <p:spPr>
          <a:xfrm>
            <a:off x="4649129" y="3741626"/>
            <a:ext cx="23391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Highlight search terms </a:t>
            </a:r>
          </a:p>
        </p:txBody>
      </p:sp>
      <p:cxnSp>
        <p:nvCxnSpPr>
          <p:cNvPr id="31" name="直接箭头连接符 30"/>
          <p:cNvCxnSpPr/>
          <p:nvPr/>
        </p:nvCxnSpPr>
        <p:spPr>
          <a:xfrm flipH="1" flipV="1">
            <a:off x="2031227" y="3480844"/>
            <a:ext cx="2617903" cy="4454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/>
          <p:nvPr/>
        </p:nvCxnSpPr>
        <p:spPr>
          <a:xfrm flipH="1">
            <a:off x="2190034" y="3950194"/>
            <a:ext cx="2459095" cy="25743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 flipH="1" flipV="1">
            <a:off x="3099199" y="3545055"/>
            <a:ext cx="1549930" cy="37530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椭圆 33"/>
          <p:cNvSpPr/>
          <p:nvPr/>
        </p:nvSpPr>
        <p:spPr>
          <a:xfrm>
            <a:off x="1673410" y="5000153"/>
            <a:ext cx="1458117" cy="25293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直接箭头连接符 34"/>
          <p:cNvCxnSpPr>
            <a:stCxn id="37" idx="0"/>
            <a:endCxn id="34" idx="4"/>
          </p:cNvCxnSpPr>
          <p:nvPr/>
        </p:nvCxnSpPr>
        <p:spPr>
          <a:xfrm flipV="1">
            <a:off x="2320276" y="5253084"/>
            <a:ext cx="82193" cy="17213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1869642" y="5425222"/>
            <a:ext cx="901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Source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14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主题1">
  <a:themeElements>
    <a:clrScheme name="回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回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回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主题1" id="{F8C2558B-9711-49AC-81A7-11A66F460492}" vid="{05DA8888-0785-44AB-9EE5-D00F882EB545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2838</TotalTime>
  <Words>872</Words>
  <Application>Microsoft Office PowerPoint</Application>
  <PresentationFormat>全屏显示(4:3)</PresentationFormat>
  <Paragraphs>185</Paragraphs>
  <Slides>20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나눔고딕</vt:lpstr>
      <vt:lpstr>宋体</vt:lpstr>
      <vt:lpstr>Arial</vt:lpstr>
      <vt:lpstr>Calibri</vt:lpstr>
      <vt:lpstr>Calibri Light</vt:lpstr>
      <vt:lpstr>Times New Roman</vt:lpstr>
      <vt:lpstr>Wingdings</vt:lpstr>
      <vt:lpstr>主题1</vt:lpstr>
      <vt:lpstr>Lab 3: Information Retrieval</vt:lpstr>
      <vt:lpstr>Five-stage search framework</vt:lpstr>
      <vt:lpstr>Formulation</vt:lpstr>
      <vt:lpstr>Initiation of action</vt:lpstr>
      <vt:lpstr>Review of results</vt:lpstr>
      <vt:lpstr>Refinement</vt:lpstr>
      <vt:lpstr>Use</vt:lpstr>
      <vt:lpstr>Examples – Web search</vt:lpstr>
      <vt:lpstr>Examples – Web search</vt:lpstr>
      <vt:lpstr>Examples – Web search</vt:lpstr>
      <vt:lpstr>Examples – Image search</vt:lpstr>
      <vt:lpstr>Examples – Image search</vt:lpstr>
      <vt:lpstr>Examples – Image search</vt:lpstr>
      <vt:lpstr>Examples – Document search</vt:lpstr>
      <vt:lpstr>Examples – Document search</vt:lpstr>
      <vt:lpstr>Examples – Document search</vt:lpstr>
      <vt:lpstr>Examples – Document search</vt:lpstr>
      <vt:lpstr>Assignment</vt:lpstr>
      <vt:lpstr>Assignment</vt:lpstr>
      <vt:lpstr>Report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Facial Expression Recognition</dc:title>
  <dc:creator>lin</dc:creator>
  <cp:lastModifiedBy>Ying Shen</cp:lastModifiedBy>
  <cp:revision>355</cp:revision>
  <dcterms:created xsi:type="dcterms:W3CDTF">2017-05-05T23:49:17Z</dcterms:created>
  <dcterms:modified xsi:type="dcterms:W3CDTF">2018-05-25T04:05:01Z</dcterms:modified>
</cp:coreProperties>
</file>